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8A36-5994-4463-B01C-F44DE8D1FC5A}">
  <a:tblStyle styleId="{15098A36-5994-4463-B01C-F44DE8D1FC5A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Tw Cen MT"/>
          <a:ea typeface="Tw Cen MT"/>
          <a:cs typeface="Tw Cen MT"/>
        </a:font>
        <a:schemeClr val="dk1"/>
      </a:tcTxStyle>
      <a:tcStyle>
        <a:tcBdr/>
      </a:tcStyle>
    </a:seCell>
    <a:swCell>
      <a:tcTxStyle b="on" i="off">
        <a:font>
          <a:latin typeface="Tw Cen MT"/>
          <a:ea typeface="Tw Cen MT"/>
          <a:cs typeface="Tw Cen MT"/>
        </a:font>
        <a:schemeClr val="dk1"/>
      </a:tcTxStyle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ен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Twentieth Century"/>
              <a:buNone/>
              <a:defRPr sz="47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199"/>
              <a:buNone/>
              <a:defRPr sz="2199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 картина с надпис">
  <p:cSld name="Панорамна картина с надпис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913536" y="5108728"/>
            <a:ext cx="10361753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надпис">
  <p:cSld name="Заглавие и надпис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913537" y="4204821"/>
            <a:ext cx="10361753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 с надпис">
  <p:cSld name="Цитат с надпис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720196" y="3610032"/>
            <a:ext cx="8750020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913536" y="4372797"/>
            <a:ext cx="10361753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8"/>
              <a:buFont typeface="Arial"/>
              <a:buNone/>
            </a:pPr>
            <a:r>
              <a:rPr lang="ru-RU" sz="7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чка с име">
  <p:cSld name="Картичка с име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913537" y="4662335"/>
            <a:ext cx="1036175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и">
  <p:cSld name="3 колони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399"/>
              <a:buNone/>
              <a:defRPr sz="23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913536" y="2943356"/>
            <a:ext cx="3298117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4451230" y="2367093"/>
            <a:ext cx="329066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399"/>
              <a:buNone/>
              <a:defRPr sz="23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4440192" y="2943356"/>
            <a:ext cx="330249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5"/>
          </p:nvPr>
        </p:nvSpPr>
        <p:spPr>
          <a:xfrm>
            <a:off x="7971222" y="2367093"/>
            <a:ext cx="330406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399"/>
              <a:buNone/>
              <a:defRPr sz="23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6"/>
          </p:nvPr>
        </p:nvSpPr>
        <p:spPr>
          <a:xfrm>
            <a:off x="7971222" y="2943356"/>
            <a:ext cx="3304067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и с картини">
  <p:cSld name="3 колони с картини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199"/>
              <a:buNone/>
              <a:defRPr sz="21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913536" y="4781082"/>
            <a:ext cx="3295551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4"/>
          </p:nvPr>
        </p:nvSpPr>
        <p:spPr>
          <a:xfrm>
            <a:off x="4441602" y="4204820"/>
            <a:ext cx="33009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199"/>
              <a:buNone/>
              <a:defRPr sz="21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16"/>
          <p:cNvSpPr>
            <a:spLocks noGrp="1"/>
          </p:cNvSpPr>
          <p:nvPr>
            <p:ph type="pic" idx="5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6"/>
          </p:nvPr>
        </p:nvSpPr>
        <p:spPr>
          <a:xfrm>
            <a:off x="4440191" y="4781081"/>
            <a:ext cx="330249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7"/>
          </p:nvPr>
        </p:nvSpPr>
        <p:spPr>
          <a:xfrm>
            <a:off x="7971222" y="4204820"/>
            <a:ext cx="32998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199"/>
              <a:buNone/>
              <a:defRPr sz="21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8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9"/>
          </p:nvPr>
        </p:nvSpPr>
        <p:spPr>
          <a:xfrm>
            <a:off x="7971097" y="4781079"/>
            <a:ext cx="3304192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вертикален текст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 rot="5400000">
            <a:off x="4382360" y="-1101729"/>
            <a:ext cx="3424107" cy="1036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но заглавие и текст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408159" y="1924071"/>
            <a:ext cx="5181599" cy="25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2151103" y="-627963"/>
            <a:ext cx="5181599" cy="765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съдържание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13536" y="2367093"/>
            <a:ext cx="1036112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ка на секция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Twentieth Century"/>
              <a:buNone/>
              <a:defRPr sz="3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99"/>
              <a:buNone/>
              <a:defRPr sz="1999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13536" y="2367093"/>
            <a:ext cx="510469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170593" y="2367093"/>
            <a:ext cx="51040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599"/>
              <a:buNone/>
              <a:defRPr sz="25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913537" y="3051013"/>
            <a:ext cx="510469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6394757" y="2371018"/>
            <a:ext cx="4880533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599"/>
              <a:buNone/>
              <a:defRPr sz="2599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99"/>
              <a:buNone/>
              <a:defRPr sz="1999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9"/>
              <a:buNone/>
              <a:defRPr sz="1799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6170593" y="3051013"/>
            <a:ext cx="510407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зе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ъдържание с надпис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076740" y="609601"/>
            <a:ext cx="6198548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913537" y="2632852"/>
            <a:ext cx="3934664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а с надпис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Twentieth Century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913557" y="2632853"/>
            <a:ext cx="5933403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1"/>
            <a:ext cx="1218882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Twentieth Century"/>
              <a:buNone/>
              <a:defRPr sz="35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53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83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u-vulchitrun.schoolbg.info/" TargetMode="External"/><Relationship Id="rId3" Type="http://schemas.openxmlformats.org/officeDocument/2006/relationships/hyperlink" Target="http://orientirane.mon.bg/?m=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OUNikolaVaptsarov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u-vulchitrun.schoolbg.info/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ctrTitle"/>
          </p:nvPr>
        </p:nvSpPr>
        <p:spPr>
          <a:xfrm>
            <a:off x="1" y="329937"/>
            <a:ext cx="11333018" cy="20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739B"/>
              </a:buClr>
              <a:buSzPts val="5400"/>
              <a:buFont typeface="Calibri"/>
              <a:buNone/>
            </a:pPr>
            <a: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ДЪРЖАВЕН ПЛАН-ПРИЕМ </a:t>
            </a:r>
            <a:b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УЧЕБНАТА 2023/2024 ГОДИНА </a:t>
            </a:r>
            <a:b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bg-BG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</a:t>
            </a:r>
            <a:r>
              <a:rPr lang="ru-RU" sz="2880" b="1" dirty="0">
                <a:solidFill>
                  <a:srgbClr val="3F73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„НИКОЛА ЙОНКОВ ВАПЦАРОВ“ - С. ВЪЛЧИТРЪН</a:t>
            </a:r>
            <a:br>
              <a:rPr lang="ru-RU" sz="3959" b="1" dirty="0">
                <a:solidFill>
                  <a:srgbClr val="4D412B"/>
                </a:solidFill>
              </a:rPr>
            </a:br>
            <a:endParaRPr sz="3959" b="1" dirty="0">
              <a:solidFill>
                <a:srgbClr val="4D412B"/>
              </a:solidFill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421" y="1970203"/>
            <a:ext cx="7378044" cy="927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625" y="634993"/>
            <a:ext cx="688908" cy="77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7743" y="549641"/>
            <a:ext cx="621846" cy="8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83127" y="618518"/>
            <a:ext cx="1119216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ОРГАНИЗАЦИИ, В КОИТО МОЖЕ ДА СЕ УПРАЖНЯВА ПРОФЕСИЯТА И ВИДОВЕ ДЛЪЖНОСТИ: 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1992670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2886309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3760248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4634187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5508126"/>
            <a:ext cx="743776" cy="7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/>
          <p:nvPr/>
        </p:nvSpPr>
        <p:spPr>
          <a:xfrm>
            <a:off x="2480774" y="1992669"/>
            <a:ext cx="9386761" cy="5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СТРОИТЕЛНИ ФИРМИ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2480774" y="2736445"/>
            <a:ext cx="9465419" cy="8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ГИПСАДЖИЯ, ГИПСАДЖИЯ НА ОРНАМЕНТИ, ГИПСАДЖИЯ – МАЗАЧ, ШПАКЛОВЧИК</a:t>
            </a:r>
            <a:endParaRPr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2480775" y="3760248"/>
            <a:ext cx="60468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СТРОИТЕЛ НА ЖИЛИЩА</a:t>
            </a:r>
            <a:endParaRPr sz="2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2480775" y="4634187"/>
            <a:ext cx="79315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ПОДДРЪЖКА НА СГРАДИ  </a:t>
            </a:r>
            <a:endParaRPr sz="28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2480774" y="5511379"/>
            <a:ext cx="63017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 НА ЖИЛИЩА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title"/>
          </p:nvPr>
        </p:nvSpPr>
        <p:spPr>
          <a:xfrm>
            <a:off x="14272" y="0"/>
            <a:ext cx="12174552" cy="3500419"/>
          </a:xfrm>
          <a:prstGeom prst="rect">
            <a:avLst/>
          </a:prstGeom>
          <a:solidFill>
            <a:srgbClr val="CBD8F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Twentieth Century"/>
              <a:buNone/>
            </a:pP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ТОВА, КОЕТО ПРАВИ ЖИВОТА ИНТЕРЕСЕН, Е </a:t>
            </a:r>
            <a:r>
              <a:rPr lang="ru-RU" sz="59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ВЪЗМОЖНОСТТА ДА ОСЪЩЕСТВИШ МЕЧТИТЕ СИ</a:t>
            </a: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32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body" idx="1"/>
          </p:nvPr>
        </p:nvSpPr>
        <p:spPr>
          <a:xfrm>
            <a:off x="-1" y="3500419"/>
            <a:ext cx="12188825" cy="3356688"/>
          </a:xfrm>
          <a:prstGeom prst="rect">
            <a:avLst/>
          </a:prstGeom>
          <a:solidFill>
            <a:srgbClr val="698D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ОБЕДИНЕНО УЧИЛИЩЕ „НИКОЛА ЙОНКОВ ВАПЦАРОВ“,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ВЪЛЧИТРЪН, ОБЩ. ПОРДИМ, ОБЛ. ПЛЕВEН</a:t>
            </a:r>
            <a:endParaRPr sz="2800" b="1" dirty="0">
              <a:solidFill>
                <a:srgbClr val="5C1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 КОНТАКТИ: 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„ЛАЧКО АНГЕЛОВ “ №2  </a:t>
            </a:r>
            <a:endParaRPr sz="1800" b="1" dirty="0">
              <a:solidFill>
                <a:srgbClr val="5C1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🕿"/>
            </a:pPr>
            <a:r>
              <a:rPr lang="ru-RU" sz="1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+359 6528 2396 </a:t>
            </a:r>
            <a:endParaRPr sz="1800" b="1" dirty="0">
              <a:solidFill>
                <a:srgbClr val="5C1A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🕿"/>
            </a:pPr>
            <a:r>
              <a:rPr lang="ru-RU" sz="1800" b="1" dirty="0">
                <a:solidFill>
                  <a:srgbClr val="5C1A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0884878785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sz="18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d.lungalov@abv.bg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https://ou-vulchitrun.schoolbg.info</a:t>
            </a:r>
            <a:r>
              <a:rPr lang="bg-BG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999"/>
              <a:buNone/>
            </a:pPr>
            <a:endParaRPr sz="3999" dirty="0">
              <a:solidFill>
                <a:schemeClr val="dk1"/>
              </a:solidFill>
            </a:endParaRPr>
          </a:p>
        </p:txBody>
      </p:sp>
      <p:sp>
        <p:nvSpPr>
          <p:cNvPr id="287" name="Google Shape;287;p29"/>
          <p:cNvSpPr txBox="1">
            <a:spLocks noGrp="1"/>
          </p:cNvSpPr>
          <p:nvPr>
            <p:ph type="sldNum" idx="12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288" name="Google Shape;28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09" y="4449721"/>
            <a:ext cx="667912" cy="139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5697" y="4344844"/>
            <a:ext cx="667912" cy="139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09" y="904923"/>
            <a:ext cx="667912" cy="139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9765" y="5285824"/>
            <a:ext cx="667912" cy="139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5696" y="904922"/>
            <a:ext cx="667912" cy="139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2162" y="4884902"/>
            <a:ext cx="1104479" cy="52020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  <p:pic>
        <p:nvPicPr>
          <p:cNvPr id="294" name="Google Shape;294;p2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4504" y="5735416"/>
            <a:ext cx="688908" cy="774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>
            <a:off x="521110" y="5255580"/>
            <a:ext cx="11159613" cy="1518845"/>
          </a:xfrm>
          <a:prstGeom prst="roundRect">
            <a:avLst>
              <a:gd name="adj" fmla="val 16667"/>
            </a:avLst>
          </a:prstGeom>
          <a:solidFill>
            <a:srgbClr val="1F394D"/>
          </a:solidFill>
          <a:ln w="57150" cap="flat" cmpd="sng">
            <a:solidFill>
              <a:srgbClr val="E6E3C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ОБЕДИНЕНО УЧИЛИЩЕ „НИКОЛА ЙОНКОВ ВАПЦАРОВ“, </a:t>
            </a:r>
            <a:endParaRPr sz="2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с. ВЪЛЧИТРЪН </a:t>
            </a:r>
            <a:endParaRPr sz="2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1897627" y="257453"/>
            <a:ext cx="8849032" cy="4323426"/>
          </a:xfrm>
          <a:prstGeom prst="flowChartPunchedTape">
            <a:avLst/>
          </a:prstGeom>
          <a:solidFill>
            <a:srgbClr val="CBD8F3"/>
          </a:solidFill>
          <a:ln w="15875" cap="flat" cmpd="sng">
            <a:solidFill>
              <a:srgbClr val="1C39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Вашият</a:t>
            </a: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8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избор</a:t>
            </a: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е важен, </a:t>
            </a:r>
            <a:r>
              <a:rPr lang="ru-RU" sz="28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защото</a:t>
            </a: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„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Избирайки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училището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Вие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избирате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своето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600" b="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бъдеще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</a:t>
            </a:r>
            <a:endParaRPr sz="3600" b="0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1311564" y="328149"/>
            <a:ext cx="10353834" cy="89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 ПРИНЦИПИ ПРИ ПЛАНИРАНЕ НА ДПП  СЛЕД VІІ КЛАС  </a:t>
            </a:r>
            <a:endParaRPr sz="2800" b="1"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2023622" y="908455"/>
            <a:ext cx="9735778" cy="5328857"/>
            <a:chOff x="1176" y="-448843"/>
            <a:chExt cx="9735778" cy="5328857"/>
          </a:xfrm>
        </p:grpSpPr>
        <p:sp>
          <p:nvSpPr>
            <p:cNvPr id="169" name="Google Shape;169;p20"/>
            <p:cNvSpPr/>
            <p:nvPr/>
          </p:nvSpPr>
          <p:spPr>
            <a:xfrm rot="-5400000">
              <a:off x="-1100343" y="706367"/>
              <a:ext cx="5286412" cy="3060881"/>
            </a:xfrm>
            <a:prstGeom prst="flowChartManualOperation">
              <a:avLst/>
            </a:prstGeom>
            <a:solidFill>
              <a:schemeClr val="dk2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1176" y="514334"/>
              <a:ext cx="3060881" cy="4199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600" tIns="0" rIns="1016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E6E3CB"/>
                </a:buClr>
                <a:buSzPts val="1600"/>
                <a:buFont typeface="Times New Roman"/>
                <a:buChar char="•"/>
              </a:pP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Съобразяване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 ДПП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със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стратегиите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прогнозите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програмите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плановете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за развитие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общината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областта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 </a:t>
              </a:r>
              <a:endParaRPr sz="1600" b="0" i="0" u="none" strike="noStrike" cap="none" dirty="0">
                <a:solidFill>
                  <a:srgbClr val="E6E3C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 dirty="0">
                <a:solidFill>
                  <a:srgbClr val="E6E3C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E6E3CB"/>
                </a:buClr>
                <a:buSzPts val="1600"/>
                <a:buFont typeface="Times New Roman"/>
                <a:buChar char="•"/>
              </a:pP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Отчитане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състоянието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училищната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мрежа и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тенденциите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относно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броя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учениците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завършващи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основно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образование по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населени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места и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общини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територията</a:t>
              </a:r>
              <a:r>
                <a:rPr lang="ru-RU" sz="16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6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областта</a:t>
              </a:r>
              <a:r>
                <a:rPr lang="ru-RU" sz="16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 sz="1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 rot="-5400000">
              <a:off x="2178858" y="681993"/>
              <a:ext cx="5286412" cy="3060881"/>
            </a:xfrm>
            <a:prstGeom prst="flowChartManualOperation">
              <a:avLst/>
            </a:prstGeom>
            <a:solidFill>
              <a:schemeClr val="dk2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3291623" y="731840"/>
              <a:ext cx="3060881" cy="317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50" tIns="0" rIns="1467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E6E3CB"/>
                </a:buClr>
                <a:buSzPts val="1800"/>
                <a:buFont typeface="Times New Roman"/>
                <a:buChar char="•"/>
              </a:pP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Отчитане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заявките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становищата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работодатели и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работодателски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организации,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отразяващи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потребностите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</a:t>
              </a:r>
              <a:r>
                <a:rPr lang="ru-RU" sz="1800" b="1" i="0" u="none" strike="noStrike" cap="none" dirty="0" err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пазара</a:t>
              </a:r>
              <a:r>
                <a:rPr lang="ru-RU" sz="1800" b="1" i="0" u="none" strike="noStrike" cap="none" dirty="0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труда</a:t>
              </a:r>
              <a:r>
                <a:rPr lang="ru-RU" sz="18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 rot="16200000">
              <a:off x="5469307" y="663922"/>
              <a:ext cx="5286412" cy="3060881"/>
            </a:xfrm>
            <a:prstGeom prst="flowChartManualOperation">
              <a:avLst/>
            </a:prstGeom>
            <a:solidFill>
              <a:schemeClr val="dk2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0"/>
            <p:cNvSpPr txBox="1"/>
            <p:nvPr/>
          </p:nvSpPr>
          <p:spPr>
            <a:xfrm>
              <a:off x="6482254" y="333952"/>
              <a:ext cx="3254700" cy="31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50" tIns="0" rIns="1467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E6E3CB"/>
                </a:buClr>
                <a:buSzPts val="1800"/>
                <a:buFont typeface="Times New Roman"/>
                <a:buChar char="•"/>
              </a:pPr>
              <a:r>
                <a:rPr lang="ru-RU" sz="1800" b="1" i="0" u="none" strike="noStrike" cap="none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Наличие на условия за гарантиране на качество на</a:t>
              </a:r>
              <a:r>
                <a:rPr lang="ru-RU" sz="1800" b="1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1800" b="1" i="0" u="none" strike="noStrike" cap="none">
                  <a:solidFill>
                    <a:srgbClr val="E6E3C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образователно-възпитателния процес:  едносменен режим, подсигуряване на МТБ  и обезпечаване с педагогически специалисти.  </a:t>
              </a:r>
              <a:endParaRPr sz="1800" b="0" i="0" u="none" strike="noStrike" cap="none">
                <a:solidFill>
                  <a:srgbClr val="E6E3C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3876116" y="559414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E3CB"/>
          </a:solidFill>
          <a:ln w="15875" cap="flat" cmpd="sng">
            <a:solidFill>
              <a:srgbClr val="A65F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7209273" y="558642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E3CB"/>
          </a:solidFill>
          <a:ln w="15875" cap="flat" cmpd="sng">
            <a:solidFill>
              <a:srgbClr val="A65F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570271" y="1052052"/>
            <a:ext cx="11454581" cy="561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lvl="0" indent="-22853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bg-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ОБЕДИНЕНО УЧИЛИЩЕ „НИКОЛА ВАПЦАРОВ” – С. ВЪЛЧИТРЪН СЕ ОСЪЩЕСТВЯВА ДЪРЖАВЕН ПЛАН-ПРИЕМ СЛЕД ЗАВЪРШЕНО ОСНОВНО ОБРАЗОВАНИЕ. ПРИЕМЪТ Е ПОРОДЕН ОТ НЕОБХОДИМОСТТА ОТ РАБОТНИЦИ И СПЕЦИАЛИСТИ ЗА РАЗВИТИЕ НА ИКОНОМИКАТА В С. ВЪЛЧИТРЪН,  ОБЩИНА ПОРДИМ И ОБЛАСТТА. ТОВА НАЛОЖИ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ОбУ</a:t>
            </a: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„НИКОЛА ВАПЦАРОВ” ДА ОСЪЩЕСТВИ ПРОФЕСИОНАЛНО ОБРАЗОВАНИЕ НА СВОИТЕ УЧЕНИЦИ В ДВЕ  ПРОФЕСИОНАЛНИ НАПРАВЛЕНИЯ:</a:t>
            </a:r>
            <a:endParaRPr sz="2400" b="1" dirty="0"/>
          </a:p>
          <a:p>
            <a:pPr marL="228531" lvl="0" indent="-22853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Noto Sans Symbols"/>
              <a:buChar char="❑"/>
            </a:pP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ПРОФЕСИОНАЛНО НАПРАВЛЕНИЕ: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541 “ХРАНИТЕЛНИ ТЕХНОЛОГИИ” 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531" lvl="0" indent="-22853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Noto Sans Symbols"/>
              <a:buChar char="❑"/>
            </a:pP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ПРОФЕСИОНАЛНО НАПРАВЛЕНИЕ: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582  “СТРОИТЕЛСТВО”</a:t>
            </a:r>
            <a:endParaRPr sz="2400" b="1" dirty="0"/>
          </a:p>
          <a:p>
            <a:pPr marL="228531" lvl="0" indent="-10159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99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864228" y="1193552"/>
            <a:ext cx="10530579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Twentieth Century"/>
              <a:buNone/>
            </a:pP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864236" y="2942127"/>
            <a:ext cx="10529945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1" lvl="0" indent="-10159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99"/>
              <a:buNone/>
            </a:pPr>
            <a:endParaRPr/>
          </a:p>
        </p:txBody>
      </p:sp>
      <p:graphicFrame>
        <p:nvGraphicFramePr>
          <p:cNvPr id="188" name="Google Shape;188;p22"/>
          <p:cNvGraphicFramePr/>
          <p:nvPr>
            <p:extLst>
              <p:ext uri="{D42A27DB-BD31-4B8C-83A1-F6EECF244321}">
                <p14:modId xmlns:p14="http://schemas.microsoft.com/office/powerpoint/2010/main" val="4046481594"/>
              </p:ext>
            </p:extLst>
          </p:nvPr>
        </p:nvGraphicFramePr>
        <p:xfrm>
          <a:off x="-75414" y="233259"/>
          <a:ext cx="12264238" cy="6132975"/>
        </p:xfrm>
        <a:graphic>
          <a:graphicData uri="http://schemas.openxmlformats.org/drawingml/2006/table">
            <a:tbl>
              <a:tblPr firstRow="1" bandRow="1">
                <a:noFill/>
                <a:tableStyleId>{15098A36-5994-4463-B01C-F44DE8D1FC5A}</a:tableStyleId>
              </a:tblPr>
              <a:tblGrid>
                <a:gridCol w="130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Училище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Професионално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направление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Професия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Специалност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Брой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паралелки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Брой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ученици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 на обучение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СПК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Балообразуващи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предмети</a:t>
                      </a: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3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Обединено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училище „Никола </a:t>
                      </a: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Йонков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Вапцаров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“, с. </a:t>
                      </a: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Вълчитрън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общ. </a:t>
                      </a: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Пордим</a:t>
                      </a:r>
                      <a:r>
                        <a:rPr lang="ru-RU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обл. </a:t>
                      </a:r>
                      <a:r>
                        <a:rPr lang="ru-RU" sz="16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Плевен</a:t>
                      </a: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D4E1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541 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</a:t>
                      </a:r>
                      <a:r>
                        <a:rPr lang="ru-RU" sz="1799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Хранителни</a:t>
                      </a: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технологии“ 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541030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</a:t>
                      </a:r>
                      <a:r>
                        <a:rPr lang="ru-RU" sz="1799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Хлебар</a:t>
                      </a: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</a:t>
                      </a:r>
                      <a:r>
                        <a:rPr lang="ru-RU" sz="1799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сладкар</a:t>
                      </a: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5410301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„Производство на </a:t>
                      </a:r>
                      <a:r>
                        <a:rPr lang="ru-RU" sz="1799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хляб</a:t>
                      </a: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хлебни изделия“  - </a:t>
                      </a:r>
                      <a:r>
                        <a:rPr lang="ru-RU" sz="1799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</a:t>
                      </a:r>
                      <a:endParaRPr sz="1799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Дневна</a:t>
                      </a: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IІ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БЕЛ + 2 Мат. </a:t>
                      </a:r>
                      <a:endParaRPr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ТП + ИИ</a:t>
                      </a:r>
                      <a:endParaRPr sz="1799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698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62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582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</a:t>
                      </a:r>
                      <a:r>
                        <a:rPr lang="ru-RU" sz="1799" b="1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Строителство</a:t>
                      </a: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582030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</a:t>
                      </a:r>
                      <a:r>
                        <a:rPr lang="ru-RU" sz="1799" b="1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</a:t>
                      </a: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5820305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„Мазилки</a:t>
                      </a:r>
                      <a:r>
                        <a:rPr lang="ru-RU" sz="1799" b="1" u="none" strike="noStrike" cap="non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  </a:t>
                      </a:r>
                      <a:r>
                        <a:rPr lang="ru-RU" sz="1799" b="1" u="none" strike="noStrike" cap="non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шпакловки</a:t>
                      </a: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 – </a:t>
                      </a:r>
                      <a:r>
                        <a:rPr lang="ru-RU" sz="1799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</a:t>
                      </a:r>
                      <a:endParaRPr sz="1799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Дневна</a:t>
                      </a: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IІ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БЕЛ + 2 Мат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99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ТП + ИИ</a:t>
                      </a:r>
                      <a:endParaRPr sz="1799" b="1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9" name="Google Shape;189;p22"/>
          <p:cNvSpPr/>
          <p:nvPr/>
        </p:nvSpPr>
        <p:spPr>
          <a:xfrm>
            <a:off x="-185540" y="6488796"/>
            <a:ext cx="9133290" cy="36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99" b="1" i="0" u="sng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Легенда: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99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</a:t>
            </a:r>
            <a:r>
              <a:rPr lang="ru-RU" sz="1799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</a:t>
            </a:r>
            <a:r>
              <a:rPr lang="ru-RU" sz="1799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специалност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 </a:t>
            </a:r>
            <a:r>
              <a:rPr lang="ru-RU" sz="1799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очакван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799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недостиг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от </a:t>
            </a:r>
            <a:r>
              <a:rPr lang="ru-RU" sz="1799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специалисти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на </a:t>
            </a:r>
            <a:r>
              <a:rPr lang="ru-RU" sz="1799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пазара</a:t>
            </a:r>
            <a:r>
              <a:rPr lang="ru-RU" sz="1799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на труда</a:t>
            </a:r>
            <a:endParaRPr sz="1799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99699" y="0"/>
            <a:ext cx="11988800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СПЕЦИАЛНОСТ: „ПРОИЗВОДСТВО НА ХЛЯБ И ХЛЕБНИ ИЗДЕЛИЯ“ </a:t>
            </a:r>
            <a:b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ВТОРА СТЕПЕН НА ПРОФЕСИОНАЛНА КВАЛИФИКАЦИЯ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087" y="1852875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00" y="3315295"/>
            <a:ext cx="792549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1580140" y="1794433"/>
            <a:ext cx="62556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Специалността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включена в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списъка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професиите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очакван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недостиг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специалисти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пазара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труда. 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795030" y="3333915"/>
            <a:ext cx="60928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изберете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тази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специалност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получавате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стипендия за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срок на обучение. 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314" y="4948141"/>
            <a:ext cx="792549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742923" y="4901777"/>
            <a:ext cx="5840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БЕЗПЛАТЕН ТРАНСПОРТ – по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местоживеене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до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учебната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база,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осигурен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и ежедневен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безплатен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транспорт за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учениците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гр.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Плевен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7856" y="1371746"/>
            <a:ext cx="3666836" cy="248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5749" y="3959645"/>
            <a:ext cx="3704375" cy="277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1163781" y="548605"/>
            <a:ext cx="10123055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СЛЕД ЗАВЪРШВАНЕ КУРСА НА ОБУЧЕНИЕ</a:t>
            </a:r>
            <a:b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ПРИДОБИВАТЕ ЗНАНИЯ И УМЕНИЯ ЗА: </a:t>
            </a:r>
            <a:br>
              <a:rPr lang="ru-RU" dirty="0"/>
            </a:br>
            <a:endParaRPr dirty="0"/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704" y="1898181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710" y="2896000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710" y="3893829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710" y="5270263"/>
            <a:ext cx="597460" cy="60355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>
            <a:off x="1956619" y="1876849"/>
            <a:ext cx="957661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успешно в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екип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осъществява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ефективна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комуникация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колеги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прекия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ръководител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солидарно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споделя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отговорностите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останалите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членове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екипа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1879653" y="2685320"/>
            <a:ext cx="9732243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Класифицира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основните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хранителни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суровини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добавки,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технологичното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 предназначение,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качеството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органолептично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чрез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борави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контролно-измервателни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уреди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средства;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1856446" y="3770989"/>
            <a:ext cx="9676792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Обяснява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основните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операции при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производството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храни и напитки,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технологичното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обзавеждане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правилата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транспорт 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съхранение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суровини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полуфабрикати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опаковки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готова продукция;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874891" y="4971899"/>
            <a:ext cx="9530528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Обслужва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съоръжения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подготовка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дозиране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суровини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замесване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делене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окръгляване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ферментация,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термична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обработка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опаковане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като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спазва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правилата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инструкциите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безопасна работа с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тях</a:t>
            </a:r>
            <a:r>
              <a:rPr lang="ru-RU" sz="1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Борави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безопасно с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ръчни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инструменти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пособия.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83127" y="618518"/>
            <a:ext cx="11192162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ОРГАНИЗАЦИИ, В КОИТО МОЖЕ ДА СЕ УПРАЖНЯВА ПРОФЕСИЯТА И ВИДОВЕ ДЛЪЖНОСТИ: 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1992670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2886309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3760248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4634187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04" y="5508126"/>
            <a:ext cx="743776" cy="7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/>
          <p:nvPr/>
        </p:nvSpPr>
        <p:spPr>
          <a:xfrm>
            <a:off x="2480775" y="1992670"/>
            <a:ext cx="2290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ХЛЕБАР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2480775" y="2884070"/>
            <a:ext cx="90236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ТЕХНИК, ТЕХНОЛОГ НА ХЛЯБ И ХЛЕБНИ ИЗДЕЛИЯ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2480775" y="3760248"/>
            <a:ext cx="9132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МАШИНЕН ОПЕРАТОР, ПРОИЗВОДСТВО НА ХЛЯБ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2480775" y="4634187"/>
            <a:ext cx="75472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МАШИНЕН ОПЕРАТОР, ХЛЕБНИ ИЗДЕЛИЯ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2480771" y="5508101"/>
            <a:ext cx="7885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РАБОТНИК ПО ПРОИЗВОДСТВО НА ХЛЕБНИ,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СЛАДКАРСКИ И ТЕСТЕНИ ИЗДЕЛИЯ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99699" y="0"/>
            <a:ext cx="11988800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СПЕЦИАЛНОСТ: „МАЗИЛКИ И ШПАКЛОВКИ “ </a:t>
            </a:r>
            <a:b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ВТОРА СТЕПЕН НА ПРОФЕСИОНАЛНА КВАЛИФИКАЦИЯ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087" y="1852875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00" y="3315295"/>
            <a:ext cx="792549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/>
          <p:nvPr/>
        </p:nvSpPr>
        <p:spPr>
          <a:xfrm>
            <a:off x="1580140" y="1794433"/>
            <a:ext cx="60928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Специалността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включена в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списъка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професии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очакван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недостиг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специалисти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пазара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труда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1671484" y="3333915"/>
            <a:ext cx="62163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изберете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тази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специалност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получавате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стипендия за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срок на обучение. </a:t>
            </a:r>
            <a:endParaRPr sz="2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314" y="4948141"/>
            <a:ext cx="792549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1742923" y="4901777"/>
            <a:ext cx="5840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БЕЗПЛАТЕН ТРАНСПОРТ – по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местоживеене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до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учебната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база,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осигурен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и ежедневен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безплатен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транспорт за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учениците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гр. </a:t>
            </a:r>
            <a:r>
              <a:rPr lang="ru-RU" sz="20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Плевен</a:t>
            </a:r>
            <a:r>
              <a:rPr lang="ru-RU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7" y="1596177"/>
            <a:ext cx="4129457" cy="216957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0" y="3887137"/>
            <a:ext cx="3877946" cy="2908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163781" y="548605"/>
            <a:ext cx="10123055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СЛЕД ЗАВЪРШВАНЕ КУРСА НА ОБУЧЕНИЕ</a:t>
            </a:r>
            <a:b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ПРИДОБИВАТЕ ЗНАНИЯ И УМЕНИЯ ЗА: </a:t>
            </a:r>
            <a:br>
              <a:rPr lang="ru-RU"/>
            </a:br>
            <a:endParaRPr/>
          </a:p>
        </p:txBody>
      </p:sp>
      <p:pic>
        <p:nvPicPr>
          <p:cNvPr id="252" name="Google Shape;252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1151" y="1792508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02" y="2500581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02" y="3210369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112" y="3920157"/>
            <a:ext cx="597460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792" y="4589948"/>
            <a:ext cx="597460" cy="60355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/>
          <p:nvPr/>
        </p:nvSpPr>
        <p:spPr>
          <a:xfrm>
            <a:off x="1791854" y="1829224"/>
            <a:ext cx="8866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Спазване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правилата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здравословни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безопасни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условия на труд и за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пожарна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аварийна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безопасност</a:t>
            </a:r>
            <a:r>
              <a:rPr lang="ru-RU" sz="1800" b="1" i="0" u="none" strike="noStrike" cap="none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1791854" y="2646970"/>
            <a:ext cx="8866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Извършване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подготвителни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строителната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площадка и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строежа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1791847" y="3325783"/>
            <a:ext cx="6092832" cy="34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Извършване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строително-монтажни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1791854" y="4004552"/>
            <a:ext cx="94210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Измерва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изчислява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разчита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архитектурни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планове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детайли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 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112" y="5339733"/>
            <a:ext cx="597460" cy="52029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/>
          <p:nvPr/>
        </p:nvSpPr>
        <p:spPr>
          <a:xfrm>
            <a:off x="1791854" y="4707060"/>
            <a:ext cx="60928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подготовката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монтаж;</a:t>
            </a:r>
            <a:endParaRPr b="1" dirty="0"/>
          </a:p>
        </p:txBody>
      </p:sp>
      <p:sp>
        <p:nvSpPr>
          <p:cNvPr id="265" name="Google Shape;265;p27"/>
          <p:cNvSpPr/>
          <p:nvPr/>
        </p:nvSpPr>
        <p:spPr>
          <a:xfrm>
            <a:off x="1865742" y="5362134"/>
            <a:ext cx="9883806" cy="99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начините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поддържане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инструменти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машини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оборудване</a:t>
            </a:r>
            <a:r>
              <a:rPr lang="ru-RU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работа с </a:t>
            </a:r>
            <a:r>
              <a:rPr lang="ru-RU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тях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Капчица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842</Words>
  <Application>Microsoft Office PowerPoint</Application>
  <PresentationFormat>По избор</PresentationFormat>
  <Paragraphs>96</Paragraphs>
  <Slides>12</Slides>
  <Notes>12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0" baseType="lpstr">
      <vt:lpstr>Arial</vt:lpstr>
      <vt:lpstr>Noto Sans Symbols</vt:lpstr>
      <vt:lpstr>Calibri</vt:lpstr>
      <vt:lpstr>Times New Roman</vt:lpstr>
      <vt:lpstr>Tw Cen MT</vt:lpstr>
      <vt:lpstr>Twentieth Century</vt:lpstr>
      <vt:lpstr>Century Gothic</vt:lpstr>
      <vt:lpstr>Капчица</vt:lpstr>
      <vt:lpstr>ДЪРЖАВЕН ПЛАН-ПРИЕМ  ЗА УЧЕБНАТА 2023/2024 ГОДИНА  В ОбУ „НИКОЛА ЙОНКОВ ВАПЦАРОВ“ - С. ВЪЛЧИТРЪН </vt:lpstr>
      <vt:lpstr>ОСНОВНИ ПРИНЦИПИ ПРИ ПЛАНИРАНЕ НА ДПП  СЛЕД VІІ КЛАС  </vt:lpstr>
      <vt:lpstr>Презентация на PowerPoint</vt:lpstr>
      <vt:lpstr>Презентация на PowerPoint</vt:lpstr>
      <vt:lpstr>СПЕЦИАЛНОСТ: „ПРОИЗВОДСТВО НА ХЛЯБ И ХЛЕБНИ ИЗДЕЛИЯ“  ВТОРА СТЕПЕН НА ПРОФЕСИОНАЛНА КВАЛИФИКАЦИЯ</vt:lpstr>
      <vt:lpstr>СЛЕД ЗАВЪРШВАНЕ КУРСА НА ОБУЧЕНИЕ ПРИДОБИВАТЕ ЗНАНИЯ И УМЕНИЯ ЗА:  </vt:lpstr>
      <vt:lpstr>ОРГАНИЗАЦИИ, В КОИТО МОЖЕ ДА СЕ УПРАЖНЯВА ПРОФЕСИЯТА И ВИДОВЕ ДЛЪЖНОСТИ: </vt:lpstr>
      <vt:lpstr>СПЕЦИАЛНОСТ: „МАЗИЛКИ И ШПАКЛОВКИ “  ВТОРА СТЕПЕН НА ПРОФЕСИОНАЛНА КВАЛИФИКАЦИЯ</vt:lpstr>
      <vt:lpstr>СЛЕД ЗАВЪРШВАНЕ КУРСА НА ОБУЧЕНИЕ ПРИДОБИВАТЕ ЗНАНИЯ И УМЕНИЯ ЗА:  </vt:lpstr>
      <vt:lpstr>ОРГАНИЗАЦИИ, В КОИТО МОЖЕ ДА СЕ УПРАЖНЯВА ПРОФЕСИЯТА И ВИДОВЕ ДЛЪЖНОСТИ: </vt:lpstr>
      <vt:lpstr>  ТОВА, КОЕТО ПРАВИ ЖИВОТА ИНТЕРЕСЕН, Е ВЪЗМОЖНОСТТА ДА ОСЪЩЕСТВИШ МЕЧТИТЕ СИ!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ДЪРЖАВЕН ПЛАН-ПРИЕМ  ЗА УЧЕБНАТА 2021/2022 ГОДИНА  В ОбУ „НИКОЛА ЙОНКОВ ВАПЦАРОВ“ - С. ВЪЛЧИТРЪН</dc:title>
  <dc:creator>Stela Tatarlieva</dc:creator>
  <cp:lastModifiedBy>Стела Т. Татарлиева</cp:lastModifiedBy>
  <cp:revision>10</cp:revision>
  <dcterms:modified xsi:type="dcterms:W3CDTF">2023-03-15T09:20:56Z</dcterms:modified>
</cp:coreProperties>
</file>