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4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</a:rPr>
              <a:t>Бъди успе</a:t>
            </a:r>
            <a:r>
              <a:rPr lang="bg-BG" dirty="0">
                <a:latin typeface="Cambria" panose="02040503050406030204" pitchFamily="18" charset="0"/>
              </a:rPr>
              <a:t>ш</a:t>
            </a:r>
            <a:r>
              <a:rPr lang="bg-BG" dirty="0" smtClean="0">
                <a:latin typeface="Cambria" panose="02040503050406030204" pitchFamily="18" charset="0"/>
              </a:rPr>
              <a:t>ен в професията, която си избрал</a:t>
            </a:r>
            <a:endParaRPr lang="bg-BG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Cambria" panose="02040503050406030204" pitchFamily="18" charset="0"/>
              </a:rPr>
              <a:t>Обединено училище „</a:t>
            </a:r>
            <a:r>
              <a:rPr lang="bg-BG" dirty="0" err="1" smtClean="0">
                <a:latin typeface="Cambria" panose="02040503050406030204" pitchFamily="18" charset="0"/>
              </a:rPr>
              <a:t>никола</a:t>
            </a:r>
            <a:r>
              <a:rPr lang="bg-BG" dirty="0" smtClean="0">
                <a:latin typeface="Cambria" panose="02040503050406030204" pitchFamily="18" charset="0"/>
              </a:rPr>
              <a:t>  Вапцаров“ – 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bg-BG" sz="1800" dirty="0" smtClean="0">
                <a:latin typeface="Cambria" panose="02040503050406030204" pitchFamily="18" charset="0"/>
              </a:rPr>
              <a:t>с</a:t>
            </a:r>
            <a:r>
              <a:rPr lang="bg-BG" dirty="0" smtClean="0">
                <a:latin typeface="Cambria" panose="02040503050406030204" pitchFamily="18" charset="0"/>
              </a:rPr>
              <a:t>. </a:t>
            </a:r>
            <a:r>
              <a:rPr lang="bg-BG" dirty="0" err="1" smtClean="0">
                <a:latin typeface="Cambria" panose="02040503050406030204" pitchFamily="18" charset="0"/>
              </a:rPr>
              <a:t>вълчитрън</a:t>
            </a:r>
            <a:endParaRPr lang="bg-B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6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5800"/>
            <a:ext cx="11754338" cy="1151965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Cambria" panose="02040503050406030204" pitchFamily="18" charset="0"/>
              </a:rPr>
              <a:t>Перспективи и предизвикателства на професията</a:t>
            </a:r>
            <a:endParaRPr lang="bg-BG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>
                <a:latin typeface="Cambria" panose="02040503050406030204" pitchFamily="18" charset="0"/>
              </a:rPr>
              <a:t>Професията може да се упражнява във всички заведения за хранене и развлечения – ресторанти, сладкарници, кафенета и др.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привлечените в туристическата индустрия инвестиции водят до увеличаване броя на туристическите обекти и създаване на нови работни места, което е предпоставка за повишено търсене на работници в заведенията за хранене и развлечения.</a:t>
            </a:r>
            <a:endParaRPr lang="bg-B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57" y="701431"/>
            <a:ext cx="8441083" cy="1151965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Cambria" panose="02040503050406030204" pitchFamily="18" charset="0"/>
              </a:rPr>
              <a:t>Изграждане на умения</a:t>
            </a:r>
            <a:endParaRPr lang="bg-BG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031" y="2071211"/>
            <a:ext cx="10394707" cy="3311189"/>
          </a:xfrm>
        </p:spPr>
        <p:txBody>
          <a:bodyPr/>
          <a:lstStyle/>
          <a:p>
            <a:r>
              <a:rPr lang="bg-BG" dirty="0" smtClean="0">
                <a:latin typeface="Cambria" panose="02040503050406030204" pitchFamily="18" charset="0"/>
              </a:rPr>
              <a:t>Отговорност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Прецизност и точност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Организираност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Естетически усет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Ефективно използване на технологичното оборудване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Работа в екип</a:t>
            </a:r>
          </a:p>
        </p:txBody>
      </p:sp>
      <p:pic>
        <p:nvPicPr>
          <p:cNvPr id="4" name="Picture 3" descr="ЦЕНТЪРЪТ ЗА ПРОФЕСИОНАЛНО ОБУЧЕНИЕ &quot;СТС&quot; гр.Варна, ул Пловдив № 3, Varna  (2020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815">
            <a:off x="4209505" y="1906642"/>
            <a:ext cx="23622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ЦЕНТЪРЪТ ЗА ПРОФЕСИОНАЛНО ОБУЧЕНИЕ &quot;СТС&quot; гр.Варна, ул Пловдив № 3, Varna  (202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959">
            <a:off x="8520111" y="57513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ЦЕНТЪРЪТ ЗА ПРОФЕСИОНАЛНО ОБУЧЕНИЕ &quot;СТС&quot; гр.Варна, ул Пловдив № 3, Varna  (2020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1794">
            <a:off x="8069290" y="2929326"/>
            <a:ext cx="2095500" cy="218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90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3534508"/>
          </a:xfrm>
        </p:spPr>
        <p:txBody>
          <a:bodyPr/>
          <a:lstStyle/>
          <a:p>
            <a:pPr algn="ctr"/>
            <a:r>
              <a:rPr lang="bg-BG" dirty="0" smtClean="0">
                <a:latin typeface="Cambria" panose="02040503050406030204" pitchFamily="18" charset="0"/>
              </a:rPr>
              <a:t>Благодарим ви за вниманието!</a:t>
            </a:r>
            <a:endParaRPr lang="bg-B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431" y="685800"/>
            <a:ext cx="10050584" cy="4688785"/>
          </a:xfrm>
        </p:spPr>
        <p:txBody>
          <a:bodyPr>
            <a:normAutofit fontScale="90000"/>
          </a:bodyPr>
          <a:lstStyle/>
          <a:p>
            <a:pPr algn="just"/>
            <a:r>
              <a:rPr lang="bg-BG" altLang="bg-BG" cap="none" dirty="0" smtClean="0">
                <a:solidFill>
                  <a:srgbClr val="000000"/>
                </a:solidFill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r>
              <a:rPr lang="bg-BG" altLang="bg-BG" cap="none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За </a:t>
            </a:r>
            <a:r>
              <a:rPr lang="bg-BG" altLang="bg-BG" cap="none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някои xоpа кариерата е вcичко. За дpyги тя е начин да cи осигypят виcок cтандаpт на живот. </a:t>
            </a:r>
            <a:r>
              <a:rPr lang="bg-BG" altLang="bg-BG" cap="none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lang="bg-BG" altLang="bg-BG" cap="none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bg-BG" altLang="bg-BG" cap="none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А </a:t>
            </a:r>
            <a:r>
              <a:rPr lang="bg-BG" altLang="bg-BG" cap="none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за тpети - възможноcт да cе занимават c това, което иcкaт.</a:t>
            </a:r>
            <a:r>
              <a:rPr lang="bg-BG" altLang="bg-BG" sz="4400" cap="none" dirty="0">
                <a:latin typeface="Cambria" panose="02040503050406030204" pitchFamily="18" charset="0"/>
              </a:rPr>
              <a:t> </a:t>
            </a:r>
            <a:r>
              <a:rPr lang="bg-BG" dirty="0">
                <a:latin typeface="Cambria" panose="02040503050406030204" pitchFamily="18" charset="0"/>
              </a:rPr>
              <a:t/>
            </a:r>
            <a:br>
              <a:rPr lang="bg-BG" dirty="0">
                <a:latin typeface="Cambria" panose="02040503050406030204" pitchFamily="18" charset="0"/>
              </a:rPr>
            </a:br>
            <a:endParaRPr lang="bg-B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16" y="1279769"/>
            <a:ext cx="5532120" cy="1471247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</a:rPr>
              <a:t>Специалностите, по които се обучаваме са:</a:t>
            </a:r>
            <a:br>
              <a:rPr lang="bg-BG" dirty="0" smtClean="0">
                <a:latin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</a:rPr>
              <a:t/>
            </a:r>
            <a:br>
              <a:rPr lang="bg-BG" dirty="0" smtClean="0">
                <a:latin typeface="Cambria" panose="02040503050406030204" pitchFamily="18" charset="0"/>
              </a:rPr>
            </a:br>
            <a:endParaRPr lang="bg-BG" sz="4000" dirty="0">
              <a:latin typeface="Cambria" panose="020405030504060302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r="26337"/>
          <a:stretch>
            <a:fillRect/>
          </a:stretch>
        </p:blipFill>
        <p:spPr>
          <a:xfrm>
            <a:off x="6838461" y="117231"/>
            <a:ext cx="4915431" cy="551810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23" y="2180492"/>
            <a:ext cx="6400799" cy="2805723"/>
          </a:xfrm>
        </p:spPr>
        <p:txBody>
          <a:bodyPr>
            <a:normAutofit fontScale="92500"/>
          </a:bodyPr>
          <a:lstStyle/>
          <a:p>
            <a:pPr algn="l"/>
            <a:r>
              <a:rPr lang="bg-BG" sz="3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1. Основни </a:t>
            </a:r>
            <a:r>
              <a:rPr lang="bg-BG" sz="3600" dirty="0">
                <a:solidFill>
                  <a:schemeClr val="accent1"/>
                </a:solidFill>
                <a:latin typeface="Cambria" panose="02040503050406030204" pitchFamily="18" charset="0"/>
              </a:rPr>
              <a:t>и довършителни </a:t>
            </a:r>
            <a:r>
              <a:rPr lang="bg-BG" sz="3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    </a:t>
            </a:r>
          </a:p>
          <a:p>
            <a:pPr algn="l"/>
            <a:r>
              <a:rPr lang="bg-BG" sz="3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    работи </a:t>
            </a:r>
            <a:r>
              <a:rPr lang="bg-BG" sz="3600" dirty="0">
                <a:solidFill>
                  <a:schemeClr val="accent1"/>
                </a:solidFill>
                <a:latin typeface="Cambria" panose="02040503050406030204" pitchFamily="18" charset="0"/>
              </a:rPr>
              <a:t>в строителството</a:t>
            </a:r>
            <a:endParaRPr lang="bg-BG" sz="3600" dirty="0" smtClean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l"/>
            <a:r>
              <a:rPr lang="bg-BG" sz="36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2. Мазилки и шпакловки</a:t>
            </a:r>
            <a:endParaRPr lang="bg-BG" sz="36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Cambria" panose="02040503050406030204" pitchFamily="18" charset="0"/>
              </a:rPr>
              <a:t>Какво получаваме:</a:t>
            </a:r>
            <a:endParaRPr lang="bg-BG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dirty="0" smtClean="0">
                <a:latin typeface="Cambria" panose="02040503050406030204" pitchFamily="18" charset="0"/>
              </a:rPr>
              <a:t>Придобиваме умения за работа с различни професионални инструменти;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Трупаме опит в изграждането на конструкции;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Работим и познаваме строителните смеси;</a:t>
            </a:r>
            <a:endParaRPr lang="bg-BG" dirty="0">
              <a:latin typeface="Cambria" panose="02040503050406030204" pitchFamily="18" charset="0"/>
            </a:endParaRPr>
          </a:p>
        </p:txBody>
      </p:sp>
      <p:pic>
        <p:nvPicPr>
          <p:cNvPr id="5" name="Content Placeholder 4" descr="КУРС ОСНОВНИ И ДОВЪРШИТЕЛНИ РАБОТИ-начало 08.11.2019г. | ДП  Българо-Германски център за професионално обучение клон Плевен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1" y="2063750"/>
            <a:ext cx="4967287" cy="33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04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5088714" cy="4323862"/>
          </a:xfrm>
        </p:spPr>
        <p:txBody>
          <a:bodyPr/>
          <a:lstStyle/>
          <a:p>
            <a:r>
              <a:rPr lang="bg-BG" dirty="0" smtClean="0">
                <a:latin typeface="Cambria" panose="02040503050406030204" pitchFamily="18" charset="0"/>
              </a:rPr>
              <a:t>Можем да продължим обучението си за повишаване на квалификацията по професии от професионално направление „Строителство“;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Получаваме професия, която е свързана с физически труд, но много търсена и добре платена;</a:t>
            </a:r>
          </a:p>
          <a:p>
            <a:r>
              <a:rPr lang="bg-BG" dirty="0" smtClean="0">
                <a:latin typeface="Cambria" panose="02040503050406030204" pitchFamily="18" charset="0"/>
              </a:rPr>
              <a:t>Имаме възможност да открием и собствен бизнес.</a:t>
            </a:r>
          </a:p>
        </p:txBody>
      </p:sp>
      <p:pic>
        <p:nvPicPr>
          <p:cNvPr id="5" name="Content Placeholder 4" descr="ПРОТУР-95 | 5820801 – Основни и довършителни работи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91" y="261258"/>
            <a:ext cx="4027742" cy="215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Строителство груб строеж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429">
            <a:off x="6250213" y="2729728"/>
            <a:ext cx="5310414" cy="306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81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Cambria" panose="02040503050406030204" pitchFamily="18" charset="0"/>
              </a:rPr>
              <a:t>3. Производство на хляб и хлебни изделия</a:t>
            </a:r>
            <a:endParaRPr lang="bg-BG" sz="36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Хляб и хлебни издели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54" y="1567260"/>
            <a:ext cx="6092825" cy="38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1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748107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mbria" panose="02040503050406030204" pitchFamily="18" charset="0"/>
              </a:rPr>
              <a:t>Специфични знания и </a:t>
            </a:r>
            <a:r>
              <a:rPr lang="ru-RU" b="1" dirty="0" smtClean="0">
                <a:latin typeface="Cambria" panose="02040503050406030204" pitchFamily="18" charset="0"/>
              </a:rPr>
              <a:t>умения</a:t>
            </a:r>
            <a:endParaRPr lang="bg-BG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изучаване </a:t>
            </a:r>
            <a:r>
              <a:rPr lang="ru-RU" dirty="0">
                <a:latin typeface="Cambria" panose="02040503050406030204" pitchFamily="18" charset="0"/>
              </a:rPr>
              <a:t>на суровините и материалите за производство на хляб, хлебни и </a:t>
            </a:r>
            <a:r>
              <a:rPr lang="ru-RU" dirty="0" err="1">
                <a:latin typeface="Cambria" panose="02040503050406030204" pitchFamily="18" charset="0"/>
              </a:rPr>
              <a:t>сладкарски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изделия;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приготвяне </a:t>
            </a:r>
            <a:r>
              <a:rPr lang="ru-RU" dirty="0">
                <a:latin typeface="Cambria" panose="02040503050406030204" pitchFamily="18" charset="0"/>
              </a:rPr>
              <a:t>и обработка на </a:t>
            </a:r>
            <a:r>
              <a:rPr lang="ru-RU" dirty="0" smtClean="0">
                <a:latin typeface="Cambria" panose="02040503050406030204" pitchFamily="18" charset="0"/>
              </a:rPr>
              <a:t>тесто;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работа с машини и съоръжения за топлинна обработка на тестото</a:t>
            </a:r>
            <a:r>
              <a:rPr lang="ru-RU" dirty="0" smtClean="0">
                <a:latin typeface="Cambria" panose="02040503050406030204" pitchFamily="18" charset="0"/>
              </a:rPr>
              <a:t>; 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изучаване </a:t>
            </a:r>
            <a:r>
              <a:rPr lang="ru-RU" dirty="0">
                <a:latin typeface="Cambria" panose="02040503050406030204" pitchFamily="18" charset="0"/>
              </a:rPr>
              <a:t>на технологията на хлебните изделия: производство на изделия от кифлено тесто , банични изделия, гевреци, маслени изделия, пържени изделия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производство на основните видове хляб – ръжен и ръжено-пшеничен хляб, диетичен хляб, хляб от обогатено тесто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използване </a:t>
            </a:r>
            <a:r>
              <a:rPr lang="ru-RU" dirty="0">
                <a:latin typeface="Cambria" panose="02040503050406030204" pitchFamily="18" charset="0"/>
              </a:rPr>
              <a:t>на нови технологии за производство на хляб.</a:t>
            </a:r>
            <a:endParaRPr lang="bg-BG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2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69" y="685800"/>
            <a:ext cx="11191631" cy="1151965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>
                <a:latin typeface="Cambria" panose="02040503050406030204" pitchFamily="18" charset="0"/>
              </a:rPr>
              <a:t>Възможности за професионална реализация</a:t>
            </a:r>
            <a:endParaRPr lang="bg-BG" sz="36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2746" y="1718219"/>
            <a:ext cx="9558161" cy="377716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>
                <a:latin typeface="Cambria" panose="02040503050406030204" pitchFamily="18" charset="0"/>
              </a:rPr>
              <a:t>Хлебар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 сладкар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пицар в кухнята на хотел и </a:t>
            </a:r>
            <a:r>
              <a:rPr lang="ru-RU" dirty="0" smtClean="0">
                <a:latin typeface="Cambria" panose="02040503050406030204" pitchFamily="18" charset="0"/>
              </a:rPr>
              <a:t>ресторант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стартиране на собствен бизнес в </a:t>
            </a:r>
            <a:endParaRPr lang="ru-RU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ресторантьорството </a:t>
            </a:r>
            <a:r>
              <a:rPr lang="ru-RU" dirty="0">
                <a:latin typeface="Cambria" panose="02040503050406030204" pitchFamily="18" charset="0"/>
              </a:rPr>
              <a:t>и хотелиерството.</a:t>
            </a:r>
            <a:endParaRPr lang="bg-BG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Обучение по специалност &quot;Хлеба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875">
            <a:off x="6720264" y="2170675"/>
            <a:ext cx="4422352" cy="32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5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568569"/>
            <a:ext cx="10918560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latin typeface="Cambria" panose="02040503050406030204" pitchFamily="18" charset="0"/>
              </a:rPr>
              <a:t>4. Работник в производството на кулинарни изделия в заведенията за хранене и развлечения</a:t>
            </a:r>
            <a:endParaRPr lang="bg-BG" sz="36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Работник в ЗХР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7" y="1672803"/>
            <a:ext cx="4859382" cy="39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6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203</TotalTime>
  <Words>350</Words>
  <Application>Microsoft Office PowerPoint</Application>
  <PresentationFormat>Широк екран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Cambria</vt:lpstr>
      <vt:lpstr>Courier New</vt:lpstr>
      <vt:lpstr>Impact</vt:lpstr>
      <vt:lpstr>Times New Roman</vt:lpstr>
      <vt:lpstr>Main Event</vt:lpstr>
      <vt:lpstr>Бъди успешен в професията, която си избрал</vt:lpstr>
      <vt:lpstr>   За някои xоpа кариерата е вcичко. За дpyги тя е начин да cи осигypят виcок cтандаpт на живот.  А за тpети - възможноcт да cе занимават c това, което иcкaт.  </vt:lpstr>
      <vt:lpstr>Специалностите, по които се обучаваме са:  </vt:lpstr>
      <vt:lpstr>Какво получаваме:</vt:lpstr>
      <vt:lpstr>Презентация на PowerPoint</vt:lpstr>
      <vt:lpstr>3. Производство на хляб и хлебни изделия</vt:lpstr>
      <vt:lpstr>Специфични знания и умения</vt:lpstr>
      <vt:lpstr>Възможности за професионална реализация</vt:lpstr>
      <vt:lpstr>4. Работник в производството на кулинарни изделия в заведенията за хранене и развлечения</vt:lpstr>
      <vt:lpstr>Перспективи и предизвикателства на професията</vt:lpstr>
      <vt:lpstr>Изграждане на умения</vt:lpstr>
      <vt:lpstr>Благодарим ви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Бъди успещен в профията, която си избрал</dc:title>
  <dc:creator>valentina ilieva</dc:creator>
  <cp:lastModifiedBy>User</cp:lastModifiedBy>
  <cp:revision>15</cp:revision>
  <dcterms:created xsi:type="dcterms:W3CDTF">2020-11-09T04:34:35Z</dcterms:created>
  <dcterms:modified xsi:type="dcterms:W3CDTF">2020-11-09T15:08:46Z</dcterms:modified>
</cp:coreProperties>
</file>